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755" r:id="rId2"/>
    <p:sldId id="756" r:id="rId3"/>
    <p:sldId id="729" r:id="rId4"/>
    <p:sldId id="661" r:id="rId5"/>
    <p:sldId id="731" r:id="rId6"/>
    <p:sldId id="660" r:id="rId7"/>
    <p:sldId id="662" r:id="rId8"/>
    <p:sldId id="694" r:id="rId9"/>
    <p:sldId id="748" r:id="rId10"/>
    <p:sldId id="733" r:id="rId11"/>
    <p:sldId id="741" r:id="rId12"/>
    <p:sldId id="742" r:id="rId13"/>
    <p:sldId id="734" r:id="rId14"/>
    <p:sldId id="743" r:id="rId15"/>
    <p:sldId id="667" r:id="rId16"/>
    <p:sldId id="716" r:id="rId17"/>
    <p:sldId id="717" r:id="rId18"/>
    <p:sldId id="744" r:id="rId19"/>
    <p:sldId id="735" r:id="rId20"/>
    <p:sldId id="749" r:id="rId21"/>
    <p:sldId id="746" r:id="rId22"/>
    <p:sldId id="758" r:id="rId23"/>
    <p:sldId id="759" r:id="rId24"/>
    <p:sldId id="736" r:id="rId25"/>
    <p:sldId id="648" r:id="rId26"/>
    <p:sldId id="752" r:id="rId27"/>
    <p:sldId id="760" r:id="rId28"/>
    <p:sldId id="762" r:id="rId29"/>
    <p:sldId id="751" r:id="rId30"/>
    <p:sldId id="649" r:id="rId31"/>
    <p:sldId id="682" r:id="rId32"/>
    <p:sldId id="763" r:id="rId33"/>
    <p:sldId id="715" r:id="rId34"/>
    <p:sldId id="764" r:id="rId35"/>
    <p:sldId id="765" r:id="rId36"/>
    <p:sldId id="766" r:id="rId37"/>
    <p:sldId id="745" r:id="rId38"/>
    <p:sldId id="737" r:id="rId39"/>
    <p:sldId id="738" r:id="rId40"/>
    <p:sldId id="723" r:id="rId41"/>
    <p:sldId id="747" r:id="rId42"/>
    <p:sldId id="727" r:id="rId43"/>
    <p:sldId id="753" r:id="rId44"/>
    <p:sldId id="754" r:id="rId45"/>
    <p:sldId id="714" r:id="rId46"/>
    <p:sldId id="720" r:id="rId47"/>
  </p:sldIdLst>
  <p:sldSz cx="12192000" cy="6858000"/>
  <p:notesSz cx="7315200" cy="9601200"/>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7" autoAdjust="0"/>
    <p:restoredTop sz="80422" autoAdjust="0"/>
  </p:normalViewPr>
  <p:slideViewPr>
    <p:cSldViewPr>
      <p:cViewPr varScale="1">
        <p:scale>
          <a:sx n="130" d="100"/>
          <a:sy n="130" d="100"/>
        </p:scale>
        <p:origin x="1350"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39</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40</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38</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pandagrader.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8.png"/><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oleObject" Target="../embeddings/oleObject2.bin"/><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t>Announcements</a:t>
            </a:r>
          </a:p>
        </p:txBody>
      </p:sp>
      <p:sp>
        <p:nvSpPr>
          <p:cNvPr id="6147" name="Rectangle 3"/>
          <p:cNvSpPr>
            <a:spLocks noGrp="1" noChangeArrowheads="1"/>
          </p:cNvSpPr>
          <p:nvPr>
            <p:ph idx="1"/>
          </p:nvPr>
        </p:nvSpPr>
        <p:spPr>
          <a:xfrm>
            <a:off x="1143000" y="1066800"/>
            <a:ext cx="10668000" cy="5562600"/>
          </a:xfrm>
        </p:spPr>
        <p:txBody>
          <a:bodyPr/>
          <a:lstStyle/>
          <a:p>
            <a:pPr lvl="6"/>
            <a:endParaRPr lang="en-US" sz="500" dirty="0">
              <a:latin typeface="Calibri"/>
              <a:cs typeface="Calibri"/>
            </a:endParaRPr>
          </a:p>
          <a:p>
            <a:r>
              <a:rPr lang="en-US" sz="2400" dirty="0">
                <a:latin typeface="Calibri"/>
                <a:cs typeface="Calibri"/>
              </a:rPr>
              <a:t>Project 1: Search</a:t>
            </a:r>
          </a:p>
          <a:p>
            <a:pPr lvl="1"/>
            <a:r>
              <a:rPr lang="en-US" sz="2000" dirty="0">
                <a:solidFill>
                  <a:srgbClr val="FF0000"/>
                </a:solidFill>
                <a:latin typeface="Calibri"/>
                <a:cs typeface="Calibri"/>
              </a:rPr>
              <a:t>Due Friday 2/7 at 5pm.</a:t>
            </a:r>
          </a:p>
          <a:p>
            <a:pPr lvl="1"/>
            <a:r>
              <a:rPr lang="en-US" sz="2000" dirty="0">
                <a:latin typeface="Calibri"/>
                <a:cs typeface="Calibri"/>
              </a:rPr>
              <a:t>Solo or in group of two.  For group of two: both of you need to submit your code into </a:t>
            </a:r>
            <a:r>
              <a:rPr lang="en-US" sz="2000" dirty="0" err="1">
                <a:latin typeface="Calibri"/>
                <a:cs typeface="Calibri"/>
              </a:rPr>
              <a:t>edX</a:t>
            </a:r>
            <a:r>
              <a:rPr lang="en-US" sz="2000" dirty="0">
                <a:latin typeface="Calibri"/>
                <a:cs typeface="Calibri"/>
              </a:rPr>
              <a:t>!</a:t>
            </a:r>
          </a:p>
          <a:p>
            <a:pPr lvl="4"/>
            <a:endParaRPr lang="en-US" sz="500" dirty="0">
              <a:latin typeface="Calibri"/>
              <a:cs typeface="Calibri"/>
            </a:endParaRPr>
          </a:p>
          <a:p>
            <a:pPr eaLnBrk="1" hangingPunct="1"/>
            <a:r>
              <a:rPr lang="en-US" sz="2400" dirty="0">
                <a:latin typeface="Calibri"/>
                <a:cs typeface="Calibri"/>
              </a:rPr>
              <a:t>Homework 2: CSPs</a:t>
            </a:r>
          </a:p>
          <a:p>
            <a:pPr lvl="1"/>
            <a:r>
              <a:rPr lang="en-US" sz="2000" dirty="0">
                <a:latin typeface="Calibri"/>
                <a:cs typeface="Calibri"/>
              </a:rPr>
              <a:t>Has been released!  Part I AND Part II </a:t>
            </a:r>
            <a:r>
              <a:rPr lang="en-US" sz="2000" dirty="0">
                <a:solidFill>
                  <a:srgbClr val="FF0000"/>
                </a:solidFill>
                <a:latin typeface="Calibri"/>
                <a:cs typeface="Calibri"/>
              </a:rPr>
              <a:t>due Monday, 2/10, at 11:59pm.</a:t>
            </a:r>
          </a:p>
          <a:p>
            <a:pPr lvl="1"/>
            <a:r>
              <a:rPr lang="en-US" sz="2000" dirty="0">
                <a:latin typeface="Calibri"/>
                <a:cs typeface="Calibri"/>
              </a:rPr>
              <a:t>Part I through </a:t>
            </a:r>
            <a:r>
              <a:rPr lang="en-US" sz="2000" dirty="0" err="1">
                <a:latin typeface="Calibri"/>
                <a:cs typeface="Calibri"/>
              </a:rPr>
              <a:t>edX</a:t>
            </a:r>
            <a:r>
              <a:rPr lang="en-US" sz="2000" dirty="0">
                <a:latin typeface="Calibri"/>
                <a:cs typeface="Calibri"/>
              </a:rPr>
              <a:t> – online, instant grading, submit as often as you like.</a:t>
            </a:r>
          </a:p>
          <a:p>
            <a:pPr lvl="1"/>
            <a:r>
              <a:rPr lang="en-US" sz="2000" dirty="0">
                <a:latin typeface="Calibri"/>
                <a:cs typeface="Calibri"/>
              </a:rPr>
              <a:t>Part II through </a:t>
            </a:r>
            <a:r>
              <a:rPr lang="en-US" sz="2000" dirty="0">
                <a:latin typeface="Calibri"/>
                <a:cs typeface="Calibri"/>
                <a:hlinkClick r:id="rId2"/>
              </a:rPr>
              <a:t>www.pandagrader.com</a:t>
            </a:r>
            <a:r>
              <a:rPr lang="en-US" sz="2000" dirty="0">
                <a:latin typeface="Calibri"/>
                <a:cs typeface="Calibri"/>
              </a:rPr>
              <a:t> -- submit </a:t>
            </a:r>
            <a:r>
              <a:rPr lang="en-US" sz="2000" dirty="0" err="1">
                <a:latin typeface="Calibri"/>
                <a:cs typeface="Calibri"/>
              </a:rPr>
              <a:t>pdf</a:t>
            </a:r>
            <a:endParaRPr lang="en-US" sz="500" dirty="0">
              <a:latin typeface="Calibri"/>
              <a:cs typeface="Calibri"/>
            </a:endParaRPr>
          </a:p>
          <a:p>
            <a:pPr lvl="4"/>
            <a:endParaRPr lang="en-US" sz="500" dirty="0">
              <a:latin typeface="Calibri"/>
              <a:cs typeface="Calibri"/>
            </a:endParaRPr>
          </a:p>
          <a:p>
            <a:r>
              <a:rPr lang="en-US" sz="2400" dirty="0">
                <a:latin typeface="Calibri"/>
                <a:cs typeface="Calibri"/>
              </a:rPr>
              <a:t>Exam conflicts</a:t>
            </a:r>
          </a:p>
          <a:p>
            <a:pPr lvl="1"/>
            <a:r>
              <a:rPr lang="en-US" sz="2000" dirty="0">
                <a:latin typeface="Calibri"/>
                <a:cs typeface="Calibri"/>
              </a:rPr>
              <a:t>Midterm dates have been set, see course webpage</a:t>
            </a:r>
          </a:p>
          <a:p>
            <a:pPr lvl="1"/>
            <a:r>
              <a:rPr lang="en-US" sz="2000" dirty="0">
                <a:latin typeface="Calibri"/>
                <a:cs typeface="Calibri"/>
              </a:rPr>
              <a:t>If you emailed us your conflict by Tuesday, we will get back to you by Friday to let you know whether or not your conflict can be resolved by us (than well it’ll have to happen on the other side)</a:t>
            </a:r>
            <a:endParaRPr lang="en-US" sz="2400" dirty="0">
              <a:latin typeface="Calibri"/>
              <a:cs typeface="Calibri"/>
            </a:endParaRPr>
          </a:p>
        </p:txBody>
      </p:sp>
    </p:spTree>
    <p:extLst>
      <p:ext uri="{BB962C8B-B14F-4D97-AF65-F5344CB8AC3E}">
        <p14:creationId xmlns:p14="http://schemas.microsoft.com/office/powerpoint/2010/main" val="886866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t>Announcements</a:t>
            </a:r>
          </a:p>
        </p:txBody>
      </p:sp>
      <p:sp>
        <p:nvSpPr>
          <p:cNvPr id="6147" name="Rectangle 3"/>
          <p:cNvSpPr>
            <a:spLocks noGrp="1" noChangeArrowheads="1"/>
          </p:cNvSpPr>
          <p:nvPr>
            <p:ph idx="1"/>
          </p:nvPr>
        </p:nvSpPr>
        <p:spPr>
          <a:xfrm>
            <a:off x="1828800" y="1295400"/>
            <a:ext cx="9067800" cy="5562600"/>
          </a:xfrm>
        </p:spPr>
        <p:txBody>
          <a:bodyPr/>
          <a:lstStyle/>
          <a:p>
            <a:pPr lvl="3"/>
            <a:endParaRPr lang="en-US" sz="500" dirty="0"/>
          </a:p>
          <a:p>
            <a:pPr lvl="3"/>
            <a:endParaRPr lang="en-US" sz="500" dirty="0"/>
          </a:p>
          <a:p>
            <a:pPr eaLnBrk="1" hangingPunct="1"/>
            <a:r>
              <a:rPr lang="en-US" sz="2400" dirty="0"/>
              <a:t>Sections</a:t>
            </a:r>
          </a:p>
          <a:p>
            <a:pPr lvl="1"/>
            <a:r>
              <a:rPr lang="en-US" sz="2000" dirty="0"/>
              <a:t>You can go to any, but have priority in your own.</a:t>
            </a:r>
          </a:p>
          <a:p>
            <a:pPr lvl="1"/>
            <a:endParaRPr lang="en-US" sz="2000" dirty="0"/>
          </a:p>
          <a:p>
            <a:pPr lvl="1"/>
            <a:r>
              <a:rPr lang="en-US" sz="2000" dirty="0"/>
              <a:t>101 </a:t>
            </a:r>
            <a:r>
              <a:rPr lang="en-US" sz="2000" dirty="0" err="1"/>
              <a:t>Th</a:t>
            </a:r>
            <a:r>
              <a:rPr lang="en-US" sz="2000" dirty="0"/>
              <a:t> 2-3  John S. / Anna 	55</a:t>
            </a:r>
          </a:p>
          <a:p>
            <a:pPr lvl="1"/>
            <a:r>
              <a:rPr lang="en-US" sz="2000" dirty="0"/>
              <a:t>102 </a:t>
            </a:r>
            <a:r>
              <a:rPr lang="en-US" sz="2000" dirty="0" err="1"/>
              <a:t>Th</a:t>
            </a:r>
            <a:r>
              <a:rPr lang="en-US" sz="2000" dirty="0"/>
              <a:t> 4-5 John D. / James	40</a:t>
            </a:r>
          </a:p>
          <a:p>
            <a:pPr lvl="1"/>
            <a:r>
              <a:rPr lang="en-US" sz="2000" dirty="0"/>
              <a:t>103 </a:t>
            </a:r>
            <a:r>
              <a:rPr lang="en-US" sz="2000" dirty="0" err="1"/>
              <a:t>Th</a:t>
            </a:r>
            <a:r>
              <a:rPr lang="en-US" sz="2000" dirty="0"/>
              <a:t> 5-6 Peter		20</a:t>
            </a:r>
          </a:p>
          <a:p>
            <a:pPr lvl="1"/>
            <a:r>
              <a:rPr lang="en-US" sz="2000" dirty="0"/>
              <a:t>104 </a:t>
            </a:r>
            <a:r>
              <a:rPr lang="en-US" sz="2000" dirty="0" err="1"/>
              <a:t>Th</a:t>
            </a:r>
            <a:r>
              <a:rPr lang="en-US" sz="2000" dirty="0"/>
              <a:t> 6-7 </a:t>
            </a:r>
            <a:r>
              <a:rPr lang="en-US" sz="2000" dirty="0" err="1"/>
              <a:t>Abhishek</a:t>
            </a:r>
            <a:r>
              <a:rPr lang="en-US" sz="2000" dirty="0"/>
              <a:t>	10</a:t>
            </a:r>
          </a:p>
          <a:p>
            <a:pPr lvl="1"/>
            <a:r>
              <a:rPr lang="en-US" sz="2000" dirty="0"/>
              <a:t>105 </a:t>
            </a:r>
            <a:r>
              <a:rPr lang="en-US" sz="2000" dirty="0" err="1"/>
              <a:t>Fr</a:t>
            </a:r>
            <a:r>
              <a:rPr lang="en-US" sz="2000" dirty="0"/>
              <a:t> 9-10 </a:t>
            </a:r>
            <a:r>
              <a:rPr lang="en-US" sz="2000" dirty="0" err="1"/>
              <a:t>Ankush</a:t>
            </a:r>
            <a:r>
              <a:rPr lang="en-US" sz="2000" dirty="0"/>
              <a:t>		25</a:t>
            </a:r>
          </a:p>
          <a:p>
            <a:pPr lvl="1"/>
            <a:r>
              <a:rPr lang="en-US" sz="2000" dirty="0"/>
              <a:t>106 </a:t>
            </a:r>
            <a:r>
              <a:rPr lang="en-US" sz="2000" dirty="0" err="1"/>
              <a:t>Fr</a:t>
            </a:r>
            <a:r>
              <a:rPr lang="en-US" sz="2000" dirty="0"/>
              <a:t> 10-11 </a:t>
            </a:r>
            <a:r>
              <a:rPr lang="en-US" sz="2000" dirty="0" err="1"/>
              <a:t>Teodor</a:t>
            </a:r>
            <a:r>
              <a:rPr lang="en-US" sz="2000" dirty="0"/>
              <a:t>/Michael 25</a:t>
            </a:r>
          </a:p>
          <a:p>
            <a:pPr lvl="1"/>
            <a:r>
              <a:rPr lang="en-US" sz="2000" dirty="0"/>
              <a:t>107 </a:t>
            </a:r>
            <a:r>
              <a:rPr lang="en-US" sz="2000" dirty="0" err="1"/>
              <a:t>Fr</a:t>
            </a:r>
            <a:r>
              <a:rPr lang="en-US" sz="2000" dirty="0"/>
              <a:t> 11-noon </a:t>
            </a:r>
            <a:r>
              <a:rPr lang="en-US" sz="2000" dirty="0" err="1"/>
              <a:t>Teodor</a:t>
            </a:r>
            <a:r>
              <a:rPr lang="en-US" sz="2000" dirty="0"/>
              <a:t>/Michael 25</a:t>
            </a:r>
          </a:p>
          <a:p>
            <a:pPr lvl="1"/>
            <a:r>
              <a:rPr lang="en-US" sz="2000" dirty="0"/>
              <a:t>108 </a:t>
            </a:r>
            <a:r>
              <a:rPr lang="en-US" sz="2000" dirty="0" err="1"/>
              <a:t>Fr</a:t>
            </a:r>
            <a:r>
              <a:rPr lang="en-US" sz="2000" dirty="0"/>
              <a:t> noon-1 Kevin/Alvin	40</a:t>
            </a:r>
          </a:p>
        </p:txBody>
      </p:sp>
    </p:spTree>
    <p:extLst>
      <p:ext uri="{BB962C8B-B14F-4D97-AF65-F5344CB8AC3E}">
        <p14:creationId xmlns:p14="http://schemas.microsoft.com/office/powerpoint/2010/main" val="163118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Instructors: Dan Klein and Pieter Abbeel</a:t>
            </a:r>
          </a:p>
          <a:p>
            <a:pPr algn="ctr">
              <a:spcBef>
                <a:spcPts val="0"/>
              </a:spcBef>
            </a:pPr>
            <a:r>
              <a:rPr lang="en-US" sz="1600" dirty="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34"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35"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36"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a:t>Iterative deepening uses DFS as a subroutine:</a:t>
            </a:r>
          </a:p>
          <a:p>
            <a:pPr marL="349250" indent="-349250" defTabSz="228600" eaLnBrk="1" hangingPunct="1">
              <a:buFont typeface="Wingdings" pitchFamily="2" charset="2"/>
              <a:buNone/>
            </a:pPr>
            <a:endParaRPr lang="en-US" sz="900" dirty="0"/>
          </a:p>
          <a:p>
            <a:pPr marL="349250" indent="-349250" defTabSz="228600" eaLnBrk="1" hangingPunct="1">
              <a:buFontTx/>
              <a:buAutoNum type="arabicPeriod"/>
            </a:pPr>
            <a:r>
              <a:rPr lang="en-US" sz="1800" dirty="0"/>
              <a:t>Do a DFS which only searches for paths of length 1 or less.  (DFS 	gives up on any path of length 2)</a:t>
            </a:r>
          </a:p>
          <a:p>
            <a:pPr marL="349250" indent="-349250" defTabSz="228600" eaLnBrk="1" hangingPunct="1">
              <a:buFontTx/>
              <a:buAutoNum type="arabicPeriod"/>
            </a:pPr>
            <a:r>
              <a:rPr lang="en-US" sz="1800" dirty="0"/>
              <a:t>If “1” failed, do a DFS which only searches paths of length 2 or less.</a:t>
            </a:r>
          </a:p>
          <a:p>
            <a:pPr marL="349250" indent="-349250" defTabSz="228600" eaLnBrk="1" hangingPunct="1">
              <a:buFontTx/>
              <a:buAutoNum type="arabicPeriod"/>
            </a:pPr>
            <a:r>
              <a:rPr lang="en-US" sz="1800" dirty="0"/>
              <a:t>If “2” failed, do a DFS which only searches paths of length 3 or less.</a:t>
            </a:r>
          </a:p>
          <a:p>
            <a:pPr marL="349250" indent="-349250" defTabSz="228600" eaLnBrk="1" hangingPunct="1">
              <a:buFont typeface="Wingdings" pitchFamily="2" charset="2"/>
              <a:buNone/>
            </a:pPr>
            <a:r>
              <a:rPr lang="en-US" sz="1800" dirty="0"/>
              <a:t>				….and so on.</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Why do we want to do this for multiplayer games?</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Note: wrongness of </a:t>
            </a:r>
            <a:r>
              <a:rPr lang="en-US" sz="1800" dirty="0" err="1"/>
              <a:t>eval</a:t>
            </a:r>
            <a:r>
              <a:rPr lang="en-US" sz="1800" dirty="0"/>
              <a:t> functions matters less and less the deeper the search goes!</a:t>
            </a:r>
            <a:endParaRPr lang="en-US" sz="900" dirty="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45"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32732</TotalTime>
  <Words>1939</Words>
  <Application>Microsoft Office PowerPoint</Application>
  <PresentationFormat>Widescreen</PresentationFormat>
  <Paragraphs>369</Paragraphs>
  <Slides>46</Slides>
  <Notes>13</Notes>
  <HiddenSlides>3</HiddenSlides>
  <MMClips>8</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Arial</vt:lpstr>
      <vt:lpstr>Calibri</vt:lpstr>
      <vt:lpstr>Times New Roman</vt:lpstr>
      <vt:lpstr>Wingdings</vt:lpstr>
      <vt:lpstr>dan-berkeley-nlp-v1</vt:lpstr>
      <vt:lpstr>Photo Editor Photo</vt:lpstr>
      <vt:lpstr>Announcements</vt:lpstr>
      <vt:lpstr>Announcements</vt:lpstr>
      <vt:lpstr>CS 188: Artificial Intelligence </vt:lpstr>
      <vt:lpstr>Game Playing State-of-the-Art</vt:lpstr>
      <vt:lpstr>Behavior from Computation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lpstr>Iterative Deepening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Thanh Doan</cp:lastModifiedBy>
  <cp:revision>2101</cp:revision>
  <cp:lastPrinted>2014-02-06T19:31:47Z</cp:lastPrinted>
  <dcterms:created xsi:type="dcterms:W3CDTF">2004-08-27T04:16:05Z</dcterms:created>
  <dcterms:modified xsi:type="dcterms:W3CDTF">2020-07-27T01:56:55Z</dcterms:modified>
</cp:coreProperties>
</file>